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7" r:id="rId3"/>
    <p:sldId id="262" r:id="rId4"/>
    <p:sldId id="303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315595"/>
            <a:ext cx="80721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286500"/>
            <a:ext cx="9144000" cy="571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2481" y="498157"/>
            <a:ext cx="203903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21709" y="2146236"/>
            <a:ext cx="5156834" cy="156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51048" y="6415712"/>
            <a:ext cx="1247139" cy="389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 marR="5080" indent="140335">
              <a:lnSpc>
                <a:spcPts val="1400"/>
              </a:lnSpc>
              <a:spcBef>
                <a:spcPts val="120"/>
              </a:spcBef>
            </a:pPr>
            <a:r>
              <a:rPr spc="-55" dirty="0"/>
              <a:t>Çiğdem </a:t>
            </a:r>
            <a:r>
              <a:rPr spc="-50" dirty="0"/>
              <a:t>Turhan  </a:t>
            </a:r>
            <a:r>
              <a:rPr spc="-65" dirty="0"/>
              <a:t>Fatma Cemile</a:t>
            </a:r>
            <a:r>
              <a:rPr spc="-170" dirty="0"/>
              <a:t> </a:t>
            </a:r>
            <a:r>
              <a:rPr spc="-60" dirty="0"/>
              <a:t>Serçe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423650"/>
            <a:ext cx="1711960" cy="389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12700" marR="5080">
              <a:lnSpc>
                <a:spcPts val="1400"/>
              </a:lnSpc>
              <a:spcBef>
                <a:spcPts val="120"/>
              </a:spcBef>
            </a:pPr>
            <a:r>
              <a:rPr spc="-50" dirty="0"/>
              <a:t>C++ </a:t>
            </a:r>
            <a:r>
              <a:rPr spc="-55" dirty="0"/>
              <a:t>Dersi: </a:t>
            </a:r>
            <a:r>
              <a:rPr spc="-30" dirty="0"/>
              <a:t>Nesne </a:t>
            </a:r>
            <a:r>
              <a:rPr spc="-65" dirty="0"/>
              <a:t>Tabanlı  </a:t>
            </a:r>
            <a:r>
              <a:rPr spc="-50" dirty="0"/>
              <a:t>Programlama </a:t>
            </a:r>
            <a:r>
              <a:rPr spc="145" dirty="0"/>
              <a:t>©</a:t>
            </a:r>
            <a:r>
              <a:rPr spc="-210" dirty="0"/>
              <a:t> </a:t>
            </a:r>
            <a:r>
              <a:rPr spc="-35" dirty="0"/>
              <a:t>2014,2012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94813" y="6493128"/>
            <a:ext cx="231140" cy="24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2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143999" cy="785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153400" cy="360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tr-TR" sz="4400" spc="-190" dirty="0" smtClean="0"/>
              <a:t>BM101 </a:t>
            </a:r>
            <a:br>
              <a:rPr lang="tr-TR" sz="4400" spc="-190" dirty="0" smtClean="0"/>
            </a:br>
            <a:r>
              <a:rPr lang="tr-TR" sz="4400" spc="-190" dirty="0" smtClean="0"/>
              <a:t>Algoritma ve Programlama I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tr-TR" spc="-190" dirty="0" smtClean="0"/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tr-TR" sz="6000" b="1" spc="-225" dirty="0" smtClean="0">
                <a:solidFill>
                  <a:srgbClr val="203856"/>
                </a:solidFill>
              </a:rPr>
              <a:t>Programlamaya Giriş ve Sözde </a:t>
            </a:r>
            <a:r>
              <a:rPr lang="tr-TR" sz="6000" b="1" spc="-225" dirty="0" err="1" smtClean="0">
                <a:solidFill>
                  <a:srgbClr val="203856"/>
                </a:solidFill>
              </a:rPr>
              <a:t>Kode</a:t>
            </a:r>
            <a:endParaRPr sz="6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10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187035" y="1642104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Veri: </a:t>
            </a:r>
            <a:r>
              <a:rPr lang="tr-TR" sz="3000" dirty="0" smtClean="0">
                <a:latin typeface="Trebuchet MS"/>
                <a:cs typeface="Trebuchet MS"/>
              </a:rPr>
              <a:t>Bilgisayarda işlenen tüm bilgilere «veri» olarak isimlendirilir.</a:t>
            </a:r>
            <a:endParaRPr lang="tr-TR" sz="3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3462858"/>
            <a:ext cx="8991600" cy="199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11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187035" y="1642104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Sayısal veriler: </a:t>
            </a:r>
            <a:r>
              <a:rPr lang="tr-TR" sz="3000" dirty="0">
                <a:latin typeface="Trebuchet MS"/>
                <a:cs typeface="Trebuchet MS"/>
              </a:rPr>
              <a:t>S</a:t>
            </a:r>
            <a:r>
              <a:rPr lang="tr-TR" sz="3000" dirty="0" smtClean="0">
                <a:latin typeface="Trebuchet MS"/>
                <a:cs typeface="Trebuchet MS"/>
              </a:rPr>
              <a:t>ayısal ağırlığı (değeri) olan verilerdir.</a:t>
            </a:r>
            <a:endParaRPr lang="tr-TR" sz="3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3" y="3003297"/>
            <a:ext cx="8513422" cy="8249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01" y="4495800"/>
            <a:ext cx="87630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12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err="1" smtClean="0">
                <a:solidFill>
                  <a:srgbClr val="FF0000"/>
                </a:solidFill>
                <a:latin typeface="Trebuchet MS"/>
                <a:cs typeface="Trebuchet MS"/>
              </a:rPr>
              <a:t>Alfasayısal</a:t>
            </a: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 veriler: </a:t>
            </a:r>
            <a:r>
              <a:rPr lang="tr-TR" sz="3000" dirty="0">
                <a:latin typeface="Trebuchet MS"/>
                <a:cs typeface="Trebuchet MS"/>
              </a:rPr>
              <a:t>H</a:t>
            </a:r>
            <a:r>
              <a:rPr lang="tr-TR" sz="3000" dirty="0" smtClean="0">
                <a:latin typeface="Trebuchet MS"/>
                <a:cs typeface="Trebuchet MS"/>
              </a:rPr>
              <a:t>erhangi bir sayısal ağılığı (değeri) olmayan verilerdir. </a:t>
            </a:r>
            <a:r>
              <a:rPr lang="tr-TR" sz="3000" dirty="0" err="1" smtClean="0">
                <a:latin typeface="Trebuchet MS"/>
                <a:cs typeface="Trebuchet MS"/>
              </a:rPr>
              <a:t>Örn</a:t>
            </a:r>
            <a:r>
              <a:rPr lang="tr-TR" sz="3000" dirty="0" smtClean="0">
                <a:latin typeface="Trebuchet MS"/>
                <a:cs typeface="Trebuchet MS"/>
              </a:rPr>
              <a:t>. Karakterler.</a:t>
            </a:r>
            <a:endParaRPr lang="tr-TR" sz="3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54" y="2470526"/>
            <a:ext cx="5619874" cy="17240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" y="4483852"/>
            <a:ext cx="8477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13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Tanımlayıcı: </a:t>
            </a:r>
            <a:r>
              <a:rPr lang="tr-TR" sz="3000" dirty="0" smtClean="0">
                <a:latin typeface="Trebuchet MS"/>
                <a:cs typeface="Trebuchet MS"/>
              </a:rPr>
              <a:t>Programı yazan kişi tarafından düşünülüp oluşturulan ve programdaki değişkenleri, sabitleri, kayıt alanlarını ve alt programları vb. adlandırmak için kullanılan ifadelere «tanımlayıcı» denir. </a:t>
            </a:r>
            <a:endParaRPr lang="tr-TR" sz="3000" dirty="0" smtClean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3566214"/>
            <a:ext cx="8973620" cy="26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14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Değişken: </a:t>
            </a:r>
            <a:r>
              <a:rPr lang="tr-TR" sz="3000" dirty="0" smtClean="0">
                <a:latin typeface="Trebuchet MS"/>
                <a:cs typeface="Trebuchet MS"/>
              </a:rPr>
              <a:t>Programın her çalıştırılmasında, farklı değerler alabilen bellek alanlarına «değişken» denir.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İsimlendirme kurallarına uygun olarak yazılması gerekir.</a:t>
            </a:r>
          </a:p>
        </p:txBody>
      </p:sp>
    </p:spTree>
    <p:extLst>
      <p:ext uri="{BB962C8B-B14F-4D97-AF65-F5344CB8AC3E}">
        <p14:creationId xmlns:p14="http://schemas.microsoft.com/office/powerpoint/2010/main" val="8213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15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759"/>
            <a:ext cx="5578621" cy="210543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794216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16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00586"/>
            <a:ext cx="6987148" cy="23336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36473"/>
            <a:ext cx="8305870" cy="1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17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Sabit: </a:t>
            </a:r>
            <a:r>
              <a:rPr lang="tr-TR" sz="3000" dirty="0" smtClean="0">
                <a:latin typeface="Trebuchet MS"/>
                <a:cs typeface="Trebuchet MS"/>
              </a:rPr>
              <a:t>Programdaki değerleri değişmeyen verilere «sabit» denir.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FontTx/>
              <a:buChar char="•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İsimlendirme kurallarına uygun olarak yazılması gerekir.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78" y="3352800"/>
            <a:ext cx="5561996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18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Atama/Aktarma: </a:t>
            </a:r>
            <a:r>
              <a:rPr lang="tr-TR" sz="3000" dirty="0" smtClean="0">
                <a:latin typeface="Trebuchet MS"/>
                <a:cs typeface="Trebuchet MS"/>
              </a:rPr>
              <a:t>Herhangi bir veri alanına, bilgi yazma; herhangi bir işlemin sonucunu başka bir değişkene yazma işlemine «atama/aktarma» denir.</a:t>
            </a:r>
          </a:p>
          <a:p>
            <a:pPr marL="12700" marR="5080" algn="ctr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değişken = ifade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962400"/>
            <a:ext cx="2997372" cy="2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19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5881687" cy="416857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6" y="5813859"/>
            <a:ext cx="7935831" cy="9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7728" y="498157"/>
            <a:ext cx="193967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İçerik</a:t>
            </a:r>
            <a:endParaRPr spc="-300" dirty="0"/>
          </a:p>
        </p:txBody>
      </p:sp>
      <p:sp>
        <p:nvSpPr>
          <p:cNvPr id="3" name="object 3"/>
          <p:cNvSpPr txBox="1"/>
          <p:nvPr/>
        </p:nvSpPr>
        <p:spPr>
          <a:xfrm>
            <a:off x="1307464" y="1470723"/>
            <a:ext cx="6693536" cy="2566087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18795" lvl="1" indent="-506095">
              <a:lnSpc>
                <a:spcPct val="100000"/>
              </a:lnSpc>
              <a:spcBef>
                <a:spcPts val="590"/>
              </a:spcBef>
              <a:buFont typeface="Trebuchet MS"/>
              <a:buAutoNum type="arabicPeriod"/>
              <a:tabLst>
                <a:tab pos="519430" algn="l"/>
              </a:tabLst>
            </a:pPr>
            <a:r>
              <a:rPr sz="2300" spc="-85" dirty="0">
                <a:latin typeface="Trebuchet MS"/>
                <a:cs typeface="Trebuchet MS"/>
              </a:rPr>
              <a:t>Giriş</a:t>
            </a:r>
            <a:endParaRPr sz="2300" dirty="0">
              <a:latin typeface="Trebuchet MS"/>
              <a:cs typeface="Trebuchet MS"/>
            </a:endParaRPr>
          </a:p>
          <a:p>
            <a:pPr marL="518795" lvl="1" indent="-506095">
              <a:lnSpc>
                <a:spcPct val="100000"/>
              </a:lnSpc>
              <a:spcBef>
                <a:spcPts val="49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85" dirty="0">
                <a:latin typeface="Trebuchet MS"/>
                <a:cs typeface="Trebuchet MS"/>
              </a:rPr>
              <a:t>Algoritmalarda Kullanılan Operatörler</a:t>
            </a:r>
            <a:r>
              <a:rPr sz="2300" spc="-85" dirty="0">
                <a:latin typeface="Trebuchet MS"/>
                <a:cs typeface="Trebuchet MS"/>
              </a:rPr>
              <a:t> </a:t>
            </a:r>
            <a:endParaRPr lang="tr-TR" sz="2300" spc="-85" dirty="0">
              <a:latin typeface="Trebuchet MS"/>
              <a:cs typeface="Trebuchet MS"/>
            </a:endParaRPr>
          </a:p>
          <a:p>
            <a:pPr marL="518795" lvl="1" indent="-506095">
              <a:lnSpc>
                <a:spcPct val="100000"/>
              </a:lnSpc>
              <a:spcBef>
                <a:spcPts val="49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85" dirty="0">
                <a:latin typeface="Trebuchet MS"/>
                <a:cs typeface="Trebuchet MS"/>
              </a:rPr>
              <a:t>Algoritmalarda Kullanılan Terimler</a:t>
            </a:r>
          </a:p>
          <a:p>
            <a:pPr marL="518795" lvl="1" indent="-506095">
              <a:lnSpc>
                <a:spcPct val="100000"/>
              </a:lnSpc>
              <a:spcBef>
                <a:spcPts val="49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85" dirty="0">
                <a:latin typeface="Trebuchet MS"/>
                <a:cs typeface="Trebuchet MS"/>
              </a:rPr>
              <a:t>Algoritma Hazırlama</a:t>
            </a:r>
          </a:p>
          <a:p>
            <a:pPr marL="518795" lvl="1" indent="-506095">
              <a:lnSpc>
                <a:spcPct val="100000"/>
              </a:lnSpc>
              <a:spcBef>
                <a:spcPts val="490"/>
              </a:spcBef>
              <a:buFont typeface="Trebuchet MS"/>
              <a:buAutoNum type="arabicPeriod"/>
              <a:tabLst>
                <a:tab pos="518795" algn="l"/>
                <a:tab pos="519430" algn="l"/>
              </a:tabLst>
            </a:pPr>
            <a:r>
              <a:rPr lang="tr-TR" sz="2300" spc="-75" dirty="0" smtClean="0">
                <a:latin typeface="Trebuchet MS"/>
                <a:cs typeface="Trebuchet MS"/>
              </a:rPr>
              <a:t>Örnekler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endParaRPr sz="23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24750" y="157162"/>
            <a:ext cx="1471612" cy="1471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20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44574"/>
            <a:ext cx="3733800" cy="271437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648200"/>
            <a:ext cx="5540051" cy="15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21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146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Sayaç: </a:t>
            </a:r>
            <a:r>
              <a:rPr lang="tr-TR" sz="3000" dirty="0" smtClean="0">
                <a:latin typeface="Trebuchet MS"/>
                <a:cs typeface="Trebuchet MS"/>
              </a:rPr>
              <a:t>Programlarda bazı işlemlerin belirli sayıda yapılması veya işlenen/üretilen değerlerin sayılması gerekebilir.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52800"/>
            <a:ext cx="7069511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22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6" y="1295400"/>
            <a:ext cx="8420100" cy="32099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6" y="5105400"/>
            <a:ext cx="8292080" cy="4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23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44574"/>
            <a:ext cx="3943350" cy="207857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4038600"/>
            <a:ext cx="473315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24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Döngü: </a:t>
            </a:r>
            <a:r>
              <a:rPr lang="tr-TR" sz="3000" dirty="0" smtClean="0">
                <a:latin typeface="Trebuchet MS"/>
                <a:cs typeface="Trebuchet MS"/>
              </a:rPr>
              <a:t>Birçok programda; bazı işlemler, belirli ardışık değerlerle gerçekleştirilmekte veya belirli sayıda yapılmaktadır. 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err="1" smtClean="0">
                <a:latin typeface="Trebuchet MS"/>
                <a:cs typeface="Trebuchet MS"/>
              </a:rPr>
              <a:t>Örn</a:t>
            </a:r>
            <a:r>
              <a:rPr lang="tr-TR" sz="3000" dirty="0" smtClean="0">
                <a:latin typeface="Trebuchet MS"/>
                <a:cs typeface="Trebuchet MS"/>
              </a:rPr>
              <a:t>. 1 ile 1000 arasındaki tek sayıların toplamını hesaplayan programda T=1+3+5+7+9+11+13+… gibi uzun yazmak yerine 1 ile 1000 arasında ikişer artan bir döngü yazılır.</a:t>
            </a:r>
          </a:p>
        </p:txBody>
      </p:sp>
    </p:spTree>
    <p:extLst>
      <p:ext uri="{BB962C8B-B14F-4D97-AF65-F5344CB8AC3E}">
        <p14:creationId xmlns:p14="http://schemas.microsoft.com/office/powerpoint/2010/main" val="20151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25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752600"/>
            <a:ext cx="8763000" cy="18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6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26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 </a:t>
            </a:r>
            <a:r>
              <a:rPr lang="tr-TR" sz="3000" dirty="0" smtClean="0">
                <a:latin typeface="Trebuchet MS"/>
                <a:cs typeface="Trebuchet MS"/>
              </a:rPr>
              <a:t>1-10 arası tek sayıların toplamı?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490483"/>
            <a:ext cx="4738918" cy="251572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4114800"/>
            <a:ext cx="4745845" cy="23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27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9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Ardışık Toplama: </a:t>
            </a:r>
            <a:r>
              <a:rPr lang="tr-TR" sz="3000" dirty="0" smtClean="0">
                <a:latin typeface="Trebuchet MS"/>
                <a:cs typeface="Trebuchet MS"/>
              </a:rPr>
              <a:t>Programlarda, aynı değerin üzerine yeni değerler eklemek için kullanılır.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675244"/>
            <a:ext cx="8702645" cy="15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28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 </a:t>
            </a:r>
            <a:r>
              <a:rPr lang="tr-TR" sz="3000" dirty="0" smtClean="0">
                <a:latin typeface="Trebuchet MS"/>
                <a:cs typeface="Trebuchet MS"/>
              </a:rPr>
              <a:t>Klavyeden alınan 5 sayının ortalaması</a:t>
            </a:r>
            <a:r>
              <a:rPr lang="tr-TR" sz="3000" dirty="0">
                <a:latin typeface="Trebuchet MS"/>
                <a:cs typeface="Trebuchet MS"/>
              </a:rPr>
              <a:t>?</a:t>
            </a:r>
            <a:endParaRPr lang="tr-TR" sz="3000" dirty="0" smtClean="0">
              <a:latin typeface="Trebuchet MS"/>
              <a:cs typeface="Trebuchet M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87" y="1521002"/>
            <a:ext cx="3281913" cy="283145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7" y="4426268"/>
            <a:ext cx="4997517" cy="23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29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1156329"/>
            <a:ext cx="8556681" cy="149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Ardışık Çarpma: </a:t>
            </a:r>
            <a:r>
              <a:rPr lang="tr-TR" sz="3000" dirty="0" smtClean="0">
                <a:latin typeface="Trebuchet MS"/>
                <a:cs typeface="Trebuchet MS"/>
              </a:rPr>
              <a:t>Programlarda, aynı değer yeni değerlerle çarpılarak eskisinin üzerine aktarılmak için kullanılır.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36807"/>
            <a:ext cx="8414780" cy="16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2367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380" dirty="0"/>
              <a:t>1</a:t>
            </a:r>
            <a:r>
              <a:rPr lang="tr-TR" spc="-380" dirty="0" smtClean="0"/>
              <a:t>. Giriş</a:t>
            </a:r>
            <a:endParaRPr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</a:t>
            </a:fld>
            <a:endParaRPr spc="-25" dirty="0"/>
          </a:p>
        </p:txBody>
      </p:sp>
      <p:sp>
        <p:nvSpPr>
          <p:cNvPr id="5" name="Dikdörtgen 4"/>
          <p:cNvSpPr/>
          <p:nvPr/>
        </p:nvSpPr>
        <p:spPr>
          <a:xfrm>
            <a:off x="535939" y="1295400"/>
            <a:ext cx="7998461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Bilgisayar dünyasında, insanın yaşamı boyunca yaptığı «plan» kavramına eşdeğer </a:t>
            </a:r>
            <a:r>
              <a:rPr lang="tr-TR" sz="3000" b="1" dirty="0" smtClean="0">
                <a:latin typeface="Trebuchet MS"/>
                <a:cs typeface="Trebuchet MS"/>
              </a:rPr>
              <a:t>«algoritma» </a:t>
            </a:r>
            <a:r>
              <a:rPr lang="tr-TR" sz="3000" dirty="0" smtClean="0">
                <a:latin typeface="Trebuchet MS"/>
                <a:cs typeface="Trebuchet MS"/>
              </a:rPr>
              <a:t>kavramı vardır.</a:t>
            </a:r>
          </a:p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Bilgisayardaki işlemin / işlemlerin gerçekleştirilmesinde  izlenecek adımlara </a:t>
            </a:r>
            <a:r>
              <a:rPr lang="tr-TR" sz="3000" b="1" dirty="0">
                <a:latin typeface="Trebuchet MS"/>
                <a:cs typeface="Trebuchet MS"/>
              </a:rPr>
              <a:t>«algoritma</a:t>
            </a:r>
            <a:r>
              <a:rPr lang="tr-TR" sz="3000" b="1" dirty="0" smtClean="0">
                <a:latin typeface="Trebuchet MS"/>
                <a:cs typeface="Trebuchet MS"/>
              </a:rPr>
              <a:t>» </a:t>
            </a:r>
            <a:r>
              <a:rPr lang="tr-TR" sz="3000" dirty="0" smtClean="0">
                <a:latin typeface="Trebuchet MS"/>
                <a:cs typeface="Trebuchet MS"/>
              </a:rPr>
              <a:t>denir. </a:t>
            </a:r>
            <a:endParaRPr lang="tr-TR" sz="3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30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69272" y="990600"/>
            <a:ext cx="8556681" cy="53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Örnek: </a:t>
            </a:r>
            <a:r>
              <a:rPr lang="tr-TR" sz="3000" dirty="0" smtClean="0">
                <a:latin typeface="Trebuchet MS"/>
                <a:cs typeface="Trebuchet MS"/>
              </a:rPr>
              <a:t>Klavyeden N sayısının faktöriyeli?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6" y="1521002"/>
            <a:ext cx="3750850" cy="256698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6" y="4209275"/>
            <a:ext cx="5831452" cy="24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4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 Hazırlama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31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8731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4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 Hazırlama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32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8" y="990600"/>
            <a:ext cx="85966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4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 Hazırlama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33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0" y="990600"/>
            <a:ext cx="8637752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34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463" y="1143000"/>
            <a:ext cx="555307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00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35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46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Klavyeden girilen bir n değerine kadar sayıları toplayan ve sonucu ekrana yazan bir algoritma yazınız. </a:t>
            </a:r>
          </a:p>
        </p:txBody>
      </p:sp>
    </p:spTree>
    <p:extLst>
      <p:ext uri="{BB962C8B-B14F-4D97-AF65-F5344CB8AC3E}">
        <p14:creationId xmlns:p14="http://schemas.microsoft.com/office/powerpoint/2010/main" val="21017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36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6770592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37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6885" y="1600200"/>
            <a:ext cx="549074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60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38</a:t>
            </a:fld>
            <a:endParaRPr spc="-2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7677" y="1981200"/>
            <a:ext cx="493932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03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39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450" y="1447800"/>
            <a:ext cx="4429450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2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1. </a:t>
            </a:r>
            <a:r>
              <a:rPr lang="tr-TR" sz="3500" spc="-135" dirty="0" smtClean="0"/>
              <a:t>Giriş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838200"/>
            <a:ext cx="9062080" cy="3128962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69272" y="3967162"/>
            <a:ext cx="8693728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Algoritmanın hazırlanması veya Akış Diyagramının çizilmesi, program yazma işleminin temelidir. Kullanacağın programlama dili değişse bile Algoritma/Akış Diyagramı hiçbir zaman değişmemektedir.</a:t>
            </a:r>
            <a:endParaRPr lang="tr-TR" sz="3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480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40</a:t>
            </a:fld>
            <a:endParaRPr spc="-2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371600"/>
            <a:ext cx="4610100" cy="400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90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41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1’den 10’a kadar tek sayıları toplayan ve sonucu yazdıran algoritmayı yazınız</a:t>
            </a:r>
          </a:p>
        </p:txBody>
      </p:sp>
    </p:spTree>
    <p:extLst>
      <p:ext uri="{BB962C8B-B14F-4D97-AF65-F5344CB8AC3E}">
        <p14:creationId xmlns:p14="http://schemas.microsoft.com/office/powerpoint/2010/main" val="24868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42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676400"/>
            <a:ext cx="4114800" cy="239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12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43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Kullanıcının girdiği 4 sayının ortalamasını hesaplayıp yazdıran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37810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44</a:t>
            </a:fld>
            <a:endParaRPr spc="-2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671633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1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45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20’den 50’ye kadar olan sayıların toplamını bulan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3168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46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198" y="1600200"/>
            <a:ext cx="832675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06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47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Klavyeden girilen iki sayının en büyüğünü bulup gösteren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28170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48</a:t>
            </a:fld>
            <a:endParaRPr spc="-2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74776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31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49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Klavyeden girilen üç sayının en büyüğünü bulup gösteren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378957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1. </a:t>
            </a:r>
            <a:r>
              <a:rPr lang="tr-TR" sz="3500" spc="-135" dirty="0" smtClean="0"/>
              <a:t>Giriş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4" y="932566"/>
            <a:ext cx="7685370" cy="207619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00400"/>
            <a:ext cx="8616939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50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47800"/>
            <a:ext cx="4876800" cy="309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72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51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1’den 100’e kadar sayıların toplamını bulup gösteren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35119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52</a:t>
            </a:fld>
            <a:endParaRPr spc="-2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80" y="1676400"/>
            <a:ext cx="8857391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01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53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187035" y="1676400"/>
            <a:ext cx="8556681" cy="9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3000" dirty="0" smtClean="0">
                <a:solidFill>
                  <a:srgbClr val="FF0000"/>
                </a:solidFill>
                <a:latin typeface="Trebuchet MS"/>
                <a:cs typeface="Trebuchet MS"/>
              </a:rPr>
              <a:t>100 tane sayıyı okuyup ortalamasını bulan algoritmayı yazınız.</a:t>
            </a:r>
          </a:p>
        </p:txBody>
      </p:sp>
    </p:spTree>
    <p:extLst>
      <p:ext uri="{BB962C8B-B14F-4D97-AF65-F5344CB8AC3E}">
        <p14:creationId xmlns:p14="http://schemas.microsoft.com/office/powerpoint/2010/main" val="11968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135" dirty="0" smtClean="0"/>
              <a:t>Örnekler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54</a:t>
            </a:fld>
            <a:endParaRPr spc="-25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447800"/>
            <a:ext cx="495148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12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Kaynak</a:t>
            </a:r>
            <a:endParaRPr sz="3500" spc="-1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55</a:t>
            </a:fld>
            <a:endParaRPr spc="-25" dirty="0"/>
          </a:p>
        </p:txBody>
      </p:sp>
      <p:sp>
        <p:nvSpPr>
          <p:cNvPr id="8" name="Dikdörtgen 7"/>
          <p:cNvSpPr/>
          <p:nvPr/>
        </p:nvSpPr>
        <p:spPr>
          <a:xfrm>
            <a:off x="266699" y="1219200"/>
            <a:ext cx="8397353" cy="148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Algoritma </a:t>
            </a:r>
            <a:r>
              <a:rPr lang="tr-TR" sz="2000" dirty="0">
                <a:latin typeface="Trebuchet MS"/>
                <a:cs typeface="Trebuchet MS"/>
              </a:rPr>
              <a:t>g</a:t>
            </a:r>
            <a:r>
              <a:rPr lang="tr-TR" sz="2000" dirty="0" smtClean="0">
                <a:latin typeface="Trebuchet MS"/>
                <a:cs typeface="Trebuchet MS"/>
              </a:rPr>
              <a:t>eliştirme ve programlamaya giriş</a:t>
            </a:r>
          </a:p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 	Dr. Fahri VATANSEVER</a:t>
            </a:r>
          </a:p>
          <a:p>
            <a:pPr marL="12700" marR="5080" algn="just">
              <a:lnSpc>
                <a:spcPct val="101000"/>
              </a:lnSpc>
              <a:spcBef>
                <a:spcPts val="1825"/>
              </a:spcBef>
              <a:tabLst>
                <a:tab pos="355600" algn="l"/>
              </a:tabLst>
            </a:pPr>
            <a:r>
              <a:rPr lang="tr-TR" sz="2000" dirty="0" smtClean="0">
                <a:latin typeface="Trebuchet MS"/>
                <a:cs typeface="Trebuchet MS"/>
              </a:rPr>
              <a:t>	</a:t>
            </a:r>
            <a:endParaRPr lang="tr-TR" sz="2000" dirty="0">
              <a:latin typeface="Trebuchet MS"/>
              <a:cs typeface="Trebuchet M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19742"/>
            <a:ext cx="1615463" cy="2233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5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2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Algoritmalarda Kullanılan Operatörler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6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187035" y="1219200"/>
            <a:ext cx="8556681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İşlemleri belirten sembollere, bilgisayar dilinde </a:t>
            </a:r>
            <a:r>
              <a:rPr lang="tr-TR" sz="3000" b="1" dirty="0" smtClean="0">
                <a:latin typeface="Trebuchet MS"/>
                <a:cs typeface="Trebuchet MS"/>
              </a:rPr>
              <a:t>«operatör» </a:t>
            </a:r>
            <a:r>
              <a:rPr lang="tr-TR" sz="3000" dirty="0" smtClean="0">
                <a:latin typeface="Trebuchet MS"/>
                <a:cs typeface="Trebuchet MS"/>
              </a:rPr>
              <a:t>denir</a:t>
            </a:r>
            <a:endParaRPr lang="tr-TR" sz="3000" dirty="0">
              <a:latin typeface="Trebuchet MS"/>
              <a:cs typeface="Trebuchet MS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5" y="2501447"/>
            <a:ext cx="8631648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2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Algoritmalarda Kullanılan Operatörler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7</a:t>
            </a:fld>
            <a:endParaRPr spc="-25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447800"/>
            <a:ext cx="91154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/>
              <a:t>2</a:t>
            </a:r>
            <a:r>
              <a:rPr lang="tr-TR" sz="3500" spc="-380" dirty="0" smtClean="0"/>
              <a:t>. </a:t>
            </a:r>
            <a:r>
              <a:rPr lang="tr-TR" sz="3500" spc="-135" dirty="0" smtClean="0"/>
              <a:t>Algoritmalarda Kullanılan Operatörler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8</a:t>
            </a:fld>
            <a:endParaRPr spc="-25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7615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15595"/>
            <a:ext cx="785887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500" spc="-380" dirty="0" smtClean="0"/>
              <a:t>3. </a:t>
            </a:r>
            <a:r>
              <a:rPr lang="tr-TR" sz="3500" spc="-135" dirty="0" smtClean="0"/>
              <a:t>Algoritmalarda Kullanılan Terimler</a:t>
            </a:r>
            <a:endParaRPr sz="3500" spc="-30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pPr marL="25400">
                <a:lnSpc>
                  <a:spcPct val="100000"/>
                </a:lnSpc>
                <a:spcBef>
                  <a:spcPts val="30"/>
                </a:spcBef>
              </a:pPr>
              <a:t>9</a:t>
            </a:fld>
            <a:endParaRPr spc="-25" dirty="0"/>
          </a:p>
        </p:txBody>
      </p:sp>
      <p:sp>
        <p:nvSpPr>
          <p:cNvPr id="7" name="Dikdörtgen 6"/>
          <p:cNvSpPr/>
          <p:nvPr/>
        </p:nvSpPr>
        <p:spPr>
          <a:xfrm>
            <a:off x="187035" y="914400"/>
            <a:ext cx="8556681" cy="543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1000"/>
              </a:lnSpc>
              <a:spcBef>
                <a:spcPts val="1825"/>
              </a:spcBef>
              <a:buChar char="•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Algoritmalarda;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veri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t</a:t>
            </a:r>
            <a:r>
              <a:rPr lang="tr-TR" sz="3000" dirty="0" smtClean="0">
                <a:latin typeface="Trebuchet MS"/>
                <a:cs typeface="Trebuchet MS"/>
              </a:rPr>
              <a:t>anımlayıcı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d</a:t>
            </a:r>
            <a:r>
              <a:rPr lang="tr-TR" sz="3000" dirty="0" smtClean="0">
                <a:latin typeface="Trebuchet MS"/>
                <a:cs typeface="Trebuchet MS"/>
              </a:rPr>
              <a:t>eğişken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s</a:t>
            </a:r>
            <a:r>
              <a:rPr lang="tr-TR" sz="3000" dirty="0" smtClean="0">
                <a:latin typeface="Trebuchet MS"/>
                <a:cs typeface="Trebuchet MS"/>
              </a:rPr>
              <a:t>abit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a</a:t>
            </a:r>
            <a:r>
              <a:rPr lang="tr-TR" sz="3000" dirty="0" smtClean="0">
                <a:latin typeface="Trebuchet MS"/>
                <a:cs typeface="Trebuchet MS"/>
              </a:rPr>
              <a:t>ktarma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>
                <a:latin typeface="Trebuchet MS"/>
                <a:cs typeface="Trebuchet MS"/>
              </a:rPr>
              <a:t>d</a:t>
            </a:r>
            <a:r>
              <a:rPr lang="tr-TR" sz="3000" dirty="0" smtClean="0">
                <a:latin typeface="Trebuchet MS"/>
                <a:cs typeface="Trebuchet MS"/>
              </a:rPr>
              <a:t>öngü</a:t>
            </a:r>
          </a:p>
          <a:p>
            <a:pPr marL="927100" marR="5080" lvl="1" indent="-457200" algn="just">
              <a:lnSpc>
                <a:spcPct val="101000"/>
              </a:lnSpc>
              <a:spcBef>
                <a:spcPts val="182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tr-TR" sz="3000" dirty="0" smtClean="0">
                <a:latin typeface="Trebuchet MS"/>
                <a:cs typeface="Trebuchet M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03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660</Words>
  <Application>Microsoft Office PowerPoint</Application>
  <PresentationFormat>Ekran Gösterisi (4:3)</PresentationFormat>
  <Paragraphs>162</Paragraphs>
  <Slides>55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60" baseType="lpstr">
      <vt:lpstr>Arial</vt:lpstr>
      <vt:lpstr>Calibri</vt:lpstr>
      <vt:lpstr>Trebuchet MS</vt:lpstr>
      <vt:lpstr>Wingdings</vt:lpstr>
      <vt:lpstr>Office Theme</vt:lpstr>
      <vt:lpstr>PowerPoint Sunusu</vt:lpstr>
      <vt:lpstr>İçerik</vt:lpstr>
      <vt:lpstr>1. Giriş</vt:lpstr>
      <vt:lpstr>1. Giriş</vt:lpstr>
      <vt:lpstr>1. Giriş</vt:lpstr>
      <vt:lpstr>2. Algoritmalarda Kullanılan Operatörler</vt:lpstr>
      <vt:lpstr>2. Algoritmalarda Kullanılan Operatörler</vt:lpstr>
      <vt:lpstr>2. Algoritmalarda Kullanılan Operatörler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3. Algoritmalarda Kullanılan Terimler</vt:lpstr>
      <vt:lpstr>4. Algoritma Hazırlama</vt:lpstr>
      <vt:lpstr>4. Algoritma Hazırlama</vt:lpstr>
      <vt:lpstr>4. Algoritma Hazırlama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Örnekler</vt:lpstr>
      <vt:lpstr>Kaynak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Arafat</dc:creator>
  <cp:lastModifiedBy>Arafat</cp:lastModifiedBy>
  <cp:revision>41</cp:revision>
  <dcterms:created xsi:type="dcterms:W3CDTF">2018-05-28T13:44:32Z</dcterms:created>
  <dcterms:modified xsi:type="dcterms:W3CDTF">2019-10-25T08:34:40Z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2014-11-24T00:00:00Z</vt:filetime>
  </property>
  <property fmtid="{D5CDD505-2E9C-101B-9397-08002B2CF9AE}" pid="3" name="Creator">
    <vt:lpwstr>PowerPoint</vt:lpwstr>
  </property>
  <property fmtid="{D5CDD505-2E9C-101B-9397-08002B2CF9AE}" pid="4" name="LastSaved">
    <vt:filetime>2018-05-28T00:00:00Z</vt:filetime>
  </property>
</Properties>
</file>